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type="screen4x3" cy="6858000" cx="9144000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tableStyles" Target="tableStyle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/Relationships>
</file>

<file path=ppt/charts/_rels/chart1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Office_Excel_2007_Workbook1.xlsx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_rels/chart2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Office_Excel_2007_Workbook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Trained Staff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4</a:t>
                    </a:r>
                    <a:r>
                      <a:rPr lang="en-US" dirty="0" smtClean="0"/>
                      <a:t>/58 (7%)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1" smtClean="0"/>
                      <a:t>6</a:t>
                    </a:r>
                    <a:r>
                      <a:rPr lang="en-US" smtClean="0"/>
                      <a:t>/58 (10%)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Child Health</c:v>
                </c:pt>
                <c:pt idx="1">
                  <c:v>Kangaroo Care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7.0</c:v>
                </c:pt>
                <c:pt idx="1">
                  <c:v>10.0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0065152"/>
        <c:axId val="110230528"/>
      </c:barChart>
      <c:catAx>
        <c:axId val="110065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0230528"/>
        <c:crosses val="autoZero"/>
        <c:auto val="1"/>
        <c:lblAlgn val="ctr"/>
        <c:lblOffset val="100"/>
        <c:noMultiLvlLbl val="0"/>
      </c:catAx>
      <c:valAx>
        <c:axId val="110230528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10065152"/>
        <c:crosses val="autoZero"/>
        <c:crossBetween val="between"/>
      </c:valAx>
    </c:plotArea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 Managed (%)</c:v>
                </c:pt>
              </c:strCache>
            </c:strRef>
          </c:tx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Pneumonia</c:v>
                </c:pt>
                <c:pt idx="1">
                  <c:v>Diarrhoea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95.0</c:v>
                </c:pt>
                <c:pt idx="1">
                  <c:v>87.0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205824"/>
        <c:axId val="34313344"/>
      </c:barChart>
      <c:catAx>
        <c:axId val="118205824"/>
        <c:scaling>
          <c:orientation val="minMax"/>
        </c:scaling>
        <c:delete val="0"/>
        <c:axPos val="l"/>
        <c:majorTickMark val="out"/>
        <c:minorTickMark val="none"/>
        <c:tickLblPos val="nextTo"/>
        <c:crossAx val="34313344"/>
        <c:crosses val="autoZero"/>
        <c:auto val="1"/>
        <c:lblAlgn val="ctr"/>
        <c:lblOffset val="100"/>
        <c:noMultiLvlLbl val="0"/>
      </c:catAx>
      <c:valAx>
        <c:axId val="34313344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118205824"/>
        <c:crosses val="autoZero"/>
        <c:crossBetween val="between"/>
      </c:valAx>
    </c:plotArea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 val="0.0"/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6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6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9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9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59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6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64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62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65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60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65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2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3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6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66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5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36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63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14-Oct-25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342900" latinLnBrk="0" marL="342900" rtl="0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228600" latinLnBrk="0" marL="1143000" rtl="0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228600" latinLnBrk="0" marL="1600200" rtl="0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228600" latinLnBrk="0" marL="2057400" rtl="0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4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6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6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685800" y="970671"/>
            <a:ext cx="7772400" cy="1470025"/>
          </a:xfrm>
        </p:spPr>
        <p:txBody>
          <a:bodyPr>
            <a:normAutofit fontScale="90000"/>
          </a:bodyPr>
          <a:p>
            <a:r>
              <a:rPr dirty="0"/>
              <a:t>Status of Select Child Health Services in Public Health Facilities</a:t>
            </a:r>
          </a:p>
          <a:p>
            <a:r>
              <a:rPr dirty="0" err="1"/>
              <a:t>Teso</a:t>
            </a:r>
            <a:r>
              <a:rPr dirty="0"/>
              <a:t> South Sub County, </a:t>
            </a:r>
            <a:r>
              <a:rPr dirty="0" err="1"/>
              <a:t>Busia</a:t>
            </a:r>
            <a:r>
              <a:rPr dirty="0"/>
              <a:t> – March 2025</a:t>
            </a:r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>
          <a:xfrm>
            <a:off x="1047334" y="3742007"/>
            <a:ext cx="6400800" cy="1977292"/>
          </a:xfrm>
        </p:spPr>
        <p:txBody>
          <a:bodyPr>
            <a:normAutofit/>
          </a:bodyPr>
          <a:p>
            <a:r>
              <a:rPr b="1" dirty="0" lang="en-US" smtClean="0">
                <a:solidFill>
                  <a:srgbClr val="0070C0"/>
                </a:solidFill>
              </a:rPr>
              <a:t>27</a:t>
            </a:r>
            <a:r>
              <a:rPr baseline="30000" b="1" dirty="0" lang="en-US" smtClean="0">
                <a:solidFill>
                  <a:srgbClr val="0070C0"/>
                </a:solidFill>
              </a:rPr>
              <a:t>TH</a:t>
            </a:r>
            <a:r>
              <a:rPr b="1" dirty="0" lang="en-US" smtClean="0">
                <a:solidFill>
                  <a:srgbClr val="0070C0"/>
                </a:solidFill>
              </a:rPr>
              <a:t> Annual KCOA </a:t>
            </a:r>
            <a:r>
              <a:rPr b="1" dirty="0" smtClean="0">
                <a:solidFill>
                  <a:srgbClr val="0070C0"/>
                </a:solidFill>
              </a:rPr>
              <a:t>Conference </a:t>
            </a:r>
            <a:r>
              <a:rPr b="1" dirty="0">
                <a:solidFill>
                  <a:srgbClr val="0070C0"/>
                </a:solidFill>
              </a:rPr>
              <a:t>Presentation</a:t>
            </a:r>
          </a:p>
          <a:p>
            <a:r>
              <a:rPr altLang="en-US" b="1" dirty="0" lang="en-US">
                <a:solidFill>
                  <a:srgbClr val="0070C0"/>
                </a:solidFill>
              </a:rPr>
              <a:t>D</a:t>
            </a:r>
            <a:r>
              <a:rPr altLang="en-US" b="1" dirty="0" lang="en-US">
                <a:solidFill>
                  <a:srgbClr val="0070C0"/>
                </a:solidFill>
              </a:rPr>
              <a:t>a</a:t>
            </a:r>
            <a:r>
              <a:rPr altLang="en-US" b="1" dirty="0" lang="en-US">
                <a:solidFill>
                  <a:srgbClr val="0070C0"/>
                </a:solidFill>
              </a:rPr>
              <a:t>t</a:t>
            </a:r>
            <a:r>
              <a:rPr altLang="en-US" b="1" dirty="0" lang="en-US">
                <a:solidFill>
                  <a:srgbClr val="0070C0"/>
                </a:solidFill>
              </a:rPr>
              <a:t>e</a:t>
            </a:r>
            <a:r>
              <a:rPr altLang="en-US" b="1" dirty="0" lang="en-US">
                <a:solidFill>
                  <a:srgbClr val="0070C0"/>
                </a:solidFill>
              </a:rPr>
              <a:t>:</a:t>
            </a:r>
            <a:r>
              <a:rPr altLang="en-US" b="1" dirty="0" lang="en-US">
                <a:solidFill>
                  <a:srgbClr val="0070C0"/>
                </a:solidFill>
              </a:rPr>
              <a:t> </a:t>
            </a:r>
            <a:r>
              <a:rPr altLang="en-US" b="1" dirty="0" lang="en-US">
                <a:solidFill>
                  <a:srgbClr val="0070C0"/>
                </a:solidFill>
              </a:rPr>
              <a:t>1</a:t>
            </a:r>
            <a:r>
              <a:rPr altLang="en-US" b="1" dirty="0" lang="en-US">
                <a:solidFill>
                  <a:srgbClr val="0070C0"/>
                </a:solidFill>
              </a:rPr>
              <a:t>5</a:t>
            </a:r>
            <a:r>
              <a:rPr altLang="en-US" b="1" dirty="0" lang="en-US">
                <a:solidFill>
                  <a:srgbClr val="0070C0"/>
                </a:solidFill>
              </a:rPr>
              <a:t>t</a:t>
            </a:r>
            <a:r>
              <a:rPr altLang="en-US" b="1" dirty="0" lang="en-US">
                <a:solidFill>
                  <a:srgbClr val="0070C0"/>
                </a:solidFill>
              </a:rPr>
              <a:t>h</a:t>
            </a:r>
            <a:r>
              <a:rPr altLang="en-US" b="1" dirty="0" lang="en-US">
                <a:solidFill>
                  <a:srgbClr val="0070C0"/>
                </a:solidFill>
              </a:rPr>
              <a:t>-</a:t>
            </a:r>
            <a:r>
              <a:rPr altLang="en-US" b="1" dirty="0" lang="en-US">
                <a:solidFill>
                  <a:srgbClr val="0070C0"/>
                </a:solidFill>
              </a:rPr>
              <a:t>1</a:t>
            </a:r>
            <a:r>
              <a:rPr altLang="en-US" b="1" dirty="0" lang="en-US">
                <a:solidFill>
                  <a:srgbClr val="0070C0"/>
                </a:solidFill>
              </a:rPr>
              <a:t>7</a:t>
            </a:r>
            <a:r>
              <a:rPr altLang="en-US" b="1" dirty="0" lang="en-US">
                <a:solidFill>
                  <a:srgbClr val="0070C0"/>
                </a:solidFill>
              </a:rPr>
              <a:t>t</a:t>
            </a:r>
            <a:r>
              <a:rPr altLang="en-US" b="1" dirty="0" lang="en-US">
                <a:solidFill>
                  <a:srgbClr val="0070C0"/>
                </a:solidFill>
              </a:rPr>
              <a:t>h</a:t>
            </a:r>
            <a:r>
              <a:rPr altLang="en-US" b="1" dirty="0" lang="en-US">
                <a:solidFill>
                  <a:srgbClr val="0070C0"/>
                </a:solidFill>
              </a:rPr>
              <a:t> </a:t>
            </a:r>
            <a:r>
              <a:rPr altLang="en-US" b="1" dirty="0" lang="en-US">
                <a:solidFill>
                  <a:srgbClr val="0070C0"/>
                </a:solidFill>
              </a:rPr>
              <a:t>O</a:t>
            </a:r>
            <a:r>
              <a:rPr altLang="en-US" b="1" dirty="0" lang="en-US">
                <a:solidFill>
                  <a:srgbClr val="0070C0"/>
                </a:solidFill>
              </a:rPr>
              <a:t>c</a:t>
            </a:r>
            <a:r>
              <a:rPr altLang="en-US" b="1" dirty="0" lang="en-US">
                <a:solidFill>
                  <a:srgbClr val="0070C0"/>
                </a:solidFill>
              </a:rPr>
              <a:t>t</a:t>
            </a:r>
            <a:r>
              <a:rPr altLang="en-US" b="1" dirty="0" lang="en-US">
                <a:solidFill>
                  <a:srgbClr val="0070C0"/>
                </a:solidFill>
              </a:rPr>
              <a:t> </a:t>
            </a:r>
            <a:r>
              <a:rPr altLang="en-US" b="1" dirty="0" lang="en-US">
                <a:solidFill>
                  <a:srgbClr val="0070C0"/>
                </a:solidFill>
              </a:rPr>
              <a:t>2</a:t>
            </a:r>
            <a:r>
              <a:rPr altLang="en-US" b="1" dirty="0" lang="en-US">
                <a:solidFill>
                  <a:srgbClr val="0070C0"/>
                </a:solidFill>
              </a:rPr>
              <a:t>0</a:t>
            </a:r>
            <a:r>
              <a:rPr altLang="en-US" b="1" dirty="0" lang="en-US">
                <a:solidFill>
                  <a:srgbClr val="0070C0"/>
                </a:solidFill>
              </a:rPr>
              <a:t>2</a:t>
            </a:r>
            <a:r>
              <a:rPr altLang="en-US" b="1" dirty="0" lang="en-US">
                <a:solidFill>
                  <a:srgbClr val="0070C0"/>
                </a:solidFill>
              </a:rPr>
              <a:t>5</a:t>
            </a:r>
            <a:endParaRPr altLang="en-US" lang="zh-CN"/>
          </a:p>
          <a:p>
            <a:r>
              <a:rPr b="1" dirty="0">
                <a:solidFill>
                  <a:srgbClr val="0070C0"/>
                </a:solidFill>
              </a:rPr>
              <a:t>Presented by: </a:t>
            </a:r>
            <a:r>
              <a:rPr b="1" dirty="0" lang="en-US">
                <a:solidFill>
                  <a:srgbClr val="0070C0"/>
                </a:solidFill>
              </a:rPr>
              <a:t>FRANCIS </a:t>
            </a:r>
            <a:r>
              <a:rPr b="1" dirty="0" lang="en-US" smtClean="0">
                <a:solidFill>
                  <a:srgbClr val="0070C0"/>
                </a:solidFill>
              </a:rPr>
              <a:t>DINDI</a:t>
            </a:r>
          </a:p>
          <a:p>
            <a:r>
              <a:rPr altLang="zh-CN" b="1" dirty="0" lang="en-US" smtClean="0">
                <a:solidFill>
                  <a:srgbClr val="0070C0"/>
                </a:solidFill>
              </a:rPr>
              <a:t>					: GRACE MIDAMBO</a:t>
            </a:r>
            <a:endParaRPr altLang="en-US" b="1" dirty="0" lang="zh-CN">
              <a:solidFill>
                <a:srgbClr val="0070C0"/>
              </a:solidFill>
            </a:endParaRPr>
          </a:p>
          <a:p>
            <a:r>
              <a:rPr b="1" dirty="0" err="1">
                <a:solidFill>
                  <a:srgbClr val="0070C0"/>
                </a:solidFill>
              </a:rPr>
              <a:t>Busia</a:t>
            </a:r>
            <a:r>
              <a:rPr b="1" dirty="0">
                <a:solidFill>
                  <a:srgbClr val="0070C0"/>
                </a:solidFill>
              </a:rPr>
              <a:t> County Health Department</a:t>
            </a:r>
          </a:p>
        </p:txBody>
      </p:sp>
      <p:sp>
        <p:nvSpPr>
          <p:cNvPr id="1048588" name="TextBox 1048608"/>
          <p:cNvSpPr txBox="1"/>
          <p:nvPr/>
        </p:nvSpPr>
        <p:spPr>
          <a:xfrm>
            <a:off x="4572000" y="4238941"/>
            <a:ext cx="4000000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097156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776920" y="5073231"/>
            <a:ext cx="2211113" cy="1784768"/>
          </a:xfrm>
          <a:prstGeom prst="rect"/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250" fill="hold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250" fill="hold" id="9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1048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250" fill="hold" id="13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ecel="50000" dur="500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6" nodeType="afterEffect" presetClass="entr" presetID="2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250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250" fill="hold" id="20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048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250" fill="hold" id="24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ecel="50000" dur="500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7" nodeType="afterEffect" presetClass="entr" presetID="2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250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250" fill="hold" id="31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250" fill="hold" id="35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ecel="50000" dur="500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8" nodeType="afterEffect" presetClass="entr" presetID="2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250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250" fill="hold" id="42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048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250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250" fill="hold" id="46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ecel="50000" dur="500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Discussion</a:t>
            </a:r>
          </a:p>
        </p:txBody>
      </p:sp>
      <p:sp>
        <p:nvSpPr>
          <p:cNvPr id="104861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The findings highlight systemic gaps in training, resource availability, and reporting quality.</a:t>
            </a:r>
          </a:p>
          <a:p>
            <a:r>
              <a:t>Lower-level facilities show weak capacity to deliver essential child health interventions.</a:t>
            </a:r>
          </a:p>
          <a:p>
            <a:r>
              <a:t>Regular mentorship, training, and equipment provision are essential.</a:t>
            </a:r>
          </a:p>
        </p:txBody>
      </p:sp>
      <p:pic>
        <p:nvPicPr>
          <p:cNvPr id="2097166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348534" y="0"/>
            <a:ext cx="1965729" cy="1586698"/>
          </a:xfrm>
          <a:prstGeom prst="rect"/>
        </p:spPr>
      </p:pic>
    </p:spTree>
  </p:cSld>
  <p:clrMapOvr>
    <a:masterClrMapping/>
  </p:clrMapOvr>
  <p:transition>
    <p:wipe dir="r"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Conclusion</a:t>
            </a:r>
          </a:p>
        </p:txBody>
      </p:sp>
      <p:sp>
        <p:nvSpPr>
          <p:cNvPr id="1048615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None/>
            </a:pPr>
            <a:r>
              <a:t>• Significant knowledge and skill gaps among staff in lower facilities.</a:t>
            </a:r>
          </a:p>
          <a:p>
            <a:pPr>
              <a:buNone/>
            </a:pPr>
            <a:r>
              <a:t>• Inadequate training and mentorship affect service quality.</a:t>
            </a:r>
          </a:p>
          <a:p>
            <a:pPr>
              <a:buNone/>
            </a:pPr>
            <a:r>
              <a:t>• Strengthening training and supervision is crucial to improve outcomes.</a:t>
            </a:r>
          </a:p>
        </p:txBody>
      </p:sp>
      <p:pic>
        <p:nvPicPr>
          <p:cNvPr id="2097167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322593" y="52789"/>
            <a:ext cx="1965729" cy="1586698"/>
          </a:xfrm>
          <a:prstGeom prst="rect"/>
        </p:spPr>
      </p:pic>
    </p:spTree>
  </p:cSld>
  <p:clrMapOvr>
    <a:masterClrMapping/>
  </p:clrMapOvr>
  <p:transition>
    <p:wipe dir="r"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Recommendations</a:t>
            </a:r>
          </a:p>
        </p:txBody>
      </p:sp>
      <p:sp>
        <p:nvSpPr>
          <p:cNvPr id="104861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875"/>
          </a:bodyPr>
          <a:p>
            <a:r>
              <a:rPr dirty="0" smtClean="0"/>
              <a:t> </a:t>
            </a:r>
            <a:r>
              <a:rPr dirty="0"/>
              <a:t>Regular training and mentorship for child health staff.</a:t>
            </a:r>
          </a:p>
          <a:p>
            <a:r>
              <a:rPr dirty="0" smtClean="0"/>
              <a:t>Provide </a:t>
            </a:r>
            <a:r>
              <a:rPr dirty="0"/>
              <a:t>essential rehydration and newborn care equipment.</a:t>
            </a:r>
          </a:p>
          <a:p>
            <a:r>
              <a:rPr dirty="0" smtClean="0"/>
              <a:t> </a:t>
            </a:r>
            <a:r>
              <a:rPr dirty="0"/>
              <a:t>Institutionalize CMEs on child health.</a:t>
            </a:r>
          </a:p>
          <a:p>
            <a:r>
              <a:rPr dirty="0" smtClean="0"/>
              <a:t> </a:t>
            </a:r>
            <a:r>
              <a:rPr dirty="0"/>
              <a:t>Improve data quality and reporting systems.</a:t>
            </a:r>
          </a:p>
          <a:p>
            <a:r>
              <a:rPr dirty="0" smtClean="0"/>
              <a:t>Strengthen </a:t>
            </a:r>
            <a:r>
              <a:rPr dirty="0"/>
              <a:t>supportive supervision at Level 2 facilities.</a:t>
            </a:r>
          </a:p>
        </p:txBody>
      </p:sp>
      <p:pic>
        <p:nvPicPr>
          <p:cNvPr id="2097168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971124" y="274638"/>
            <a:ext cx="1543938" cy="1246235"/>
          </a:xfrm>
          <a:prstGeom prst="rect"/>
        </p:spPr>
      </p:pic>
    </p:spTree>
  </p:cSld>
  <p:clrMapOvr>
    <a:masterClrMapping/>
  </p:clrMapOvr>
  <p:transition>
    <p:dissolve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Acknowledgments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Busia</a:t>
            </a:r>
            <a:r>
              <a:rPr dirty="0" lang="en-US" smtClean="0"/>
              <a:t> County Health Department</a:t>
            </a:r>
          </a:p>
          <a:p>
            <a:r>
              <a:rPr dirty="0" lang="en-US" err="1" smtClean="0"/>
              <a:t>Teso</a:t>
            </a:r>
            <a:r>
              <a:rPr dirty="0" lang="en-US" smtClean="0"/>
              <a:t> South Sub-County Health Team</a:t>
            </a:r>
          </a:p>
          <a:p>
            <a:r>
              <a:rPr dirty="0" lang="en-US" smtClean="0"/>
              <a:t>Facility staff who contributed data and insights.</a:t>
            </a:r>
          </a:p>
          <a:p>
            <a:endParaRPr dirty="0" lang="en-US"/>
          </a:p>
        </p:txBody>
      </p:sp>
      <p:pic>
        <p:nvPicPr>
          <p:cNvPr id="2097169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893301" y="423138"/>
            <a:ext cx="1965729" cy="1586698"/>
          </a:xfrm>
          <a:prstGeom prst="rect"/>
        </p:spPr>
      </p:pic>
    </p:spTree>
  </p:cSld>
  <p:clrMapOvr>
    <a:masterClrMapping/>
  </p:clrMapOvr>
  <p:transition>
    <p:dissolve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  </a:t>
            </a:r>
            <a:endParaRPr dirty="0"/>
          </a:p>
        </p:txBody>
      </p:sp>
      <p:sp>
        <p:nvSpPr>
          <p:cNvPr id="1048627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038600" cy="4525963"/>
          </a:xfrm>
        </p:spPr>
        <p:txBody>
          <a:bodyPr>
            <a:normAutofit/>
          </a:bodyPr>
          <a:p>
            <a:pPr>
              <a:buNone/>
            </a:pPr>
            <a:r>
              <a:rPr dirty="0" lang="en-US" smtClean="0"/>
              <a:t> </a:t>
            </a:r>
            <a:endParaRPr dirty="0"/>
          </a:p>
        </p:txBody>
      </p:sp>
      <p:sp>
        <p:nvSpPr>
          <p:cNvPr id="1048628" name="Content Placeholder 3"/>
          <p:cNvSpPr>
            <a:spLocks noGrp="1"/>
          </p:cNvSpPr>
          <p:nvPr>
            <p:ph sz="half" idx="2"/>
          </p:nvPr>
        </p:nvSpPr>
        <p:spPr>
          <a:xfrm>
            <a:off x="4968787" y="4109283"/>
            <a:ext cx="3356774" cy="2496697"/>
          </a:xfrm>
        </p:spPr>
        <p:txBody>
          <a:bodyPr>
            <a:normAutofit/>
          </a:bodyPr>
          <a:p>
            <a:pPr>
              <a:buNone/>
            </a:pPr>
            <a:r>
              <a:rPr dirty="0" lang="en-US" smtClean="0"/>
              <a:t> </a:t>
            </a:r>
            <a:endParaRPr dirty="0" i="1" lang="en-US" smtClean="0"/>
          </a:p>
          <a:p>
            <a:r>
              <a:rPr dirty="0" i="1" lang="en-US" smtClean="0"/>
              <a:t>MURIO MUNO</a:t>
            </a:r>
          </a:p>
          <a:p>
            <a:r>
              <a:rPr dirty="0" i="1" lang="en-US" smtClean="0"/>
              <a:t>EYALAMA CHUT</a:t>
            </a:r>
          </a:p>
          <a:p>
            <a:r>
              <a:rPr dirty="0" i="1" lang="en-US" smtClean="0"/>
              <a:t>THANK YOU VERY MUCH</a:t>
            </a:r>
          </a:p>
        </p:txBody>
      </p:sp>
      <p:pic>
        <p:nvPicPr>
          <p:cNvPr id="2097171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317218" y="274637"/>
            <a:ext cx="4254782" cy="3434375"/>
          </a:xfrm>
          <a:prstGeom prst="rect"/>
        </p:spPr>
      </p:pic>
    </p:spTree>
  </p:cSld>
  <p:clrMapOvr>
    <a:masterClrMapping/>
  </p:clrMapOvr>
  <p:transition>
    <p:wedg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1" id="5" nodeType="with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290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911" id="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10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6" id="11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82" id="1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13" id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83" id="14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15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83" id="16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17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83" id="18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19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83" id="2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21" nodeType="with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290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911" id="2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2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26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6" id="27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82" id="28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13" id="29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83" id="3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31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83" id="32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3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83" id="34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35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83" id="36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37" nodeType="with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290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911" id="4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4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4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6" id="43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82" id="44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13" id="45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83" id="46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47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83" id="48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49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83" id="5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51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83" id="52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53" nodeType="with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290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911" id="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57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58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6" id="59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82" id="60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fltVal val="1.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13" id="61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83" id="62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6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83" id="64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65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83" id="66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13" id="67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83" id="68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8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Background</a:t>
            </a:r>
          </a:p>
        </p:txBody>
      </p:sp>
      <p:sp>
        <p:nvSpPr>
          <p:cNvPr id="10485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3750" lnSpcReduction="20000"/>
          </a:bodyPr>
          <a:p>
            <a:r>
              <a:rPr dirty="0" err="1"/>
              <a:t>Teso</a:t>
            </a:r>
            <a:r>
              <a:rPr dirty="0"/>
              <a:t> South Sub County has 6 public health facilities (1 Level 4, 5 Level 2).</a:t>
            </a:r>
          </a:p>
          <a:p>
            <a:r>
              <a:rPr dirty="0"/>
              <a:t>Child health services remain sub-optimal, contributing to high under-five </a:t>
            </a:r>
            <a:r>
              <a:rPr dirty="0" smtClean="0"/>
              <a:t>mortality</a:t>
            </a:r>
            <a:r>
              <a:rPr dirty="0" lang="en-US" smtClean="0"/>
              <a:t> at 41 deaths /100,000 live births</a:t>
            </a:r>
            <a:r>
              <a:rPr dirty="0" smtClean="0"/>
              <a:t> </a:t>
            </a:r>
            <a:r>
              <a:rPr dirty="0"/>
              <a:t>from pneumonia, </a:t>
            </a:r>
            <a:r>
              <a:rPr dirty="0" err="1"/>
              <a:t>diarrhoea</a:t>
            </a:r>
            <a:r>
              <a:rPr dirty="0"/>
              <a:t>, and low birth weight</a:t>
            </a:r>
            <a:r>
              <a:rPr dirty="0" smtClean="0"/>
              <a:t>.</a:t>
            </a:r>
            <a:r>
              <a:rPr dirty="0" lang="en-US" smtClean="0"/>
              <a:t> Infant and neonatal mortality rate stand at 32 and 21 deaths per 100,000 live births respectively. (KDHS 2022)</a:t>
            </a:r>
            <a:endParaRPr dirty="0"/>
          </a:p>
          <a:p>
            <a:r>
              <a:rPr dirty="0"/>
              <a:t>An assessment was conducted to determine the status of select child health indicators.</a:t>
            </a:r>
          </a:p>
        </p:txBody>
      </p:sp>
      <p:pic>
        <p:nvPicPr>
          <p:cNvPr id="2097158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387445" y="52789"/>
            <a:ext cx="1965729" cy="1586698"/>
          </a:xfrm>
          <a:prstGeom prst="rect"/>
        </p:spPr>
      </p:pic>
    </p:spTree>
  </p:cSld>
  <p:clrMapOvr>
    <a:masterClrMapping/>
  </p:clrMapOvr>
  <p:transition>
    <p:wedge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Problem Statement</a:t>
            </a:r>
          </a:p>
        </p:txBody>
      </p:sp>
      <p:sp>
        <p:nvSpPr>
          <p:cNvPr id="104859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/>
              <a:t>Child health outcomes remain poor due to inadequate service delivery in lower-level facilities.</a:t>
            </a:r>
          </a:p>
          <a:p>
            <a:r>
              <a:rPr dirty="0"/>
              <a:t>High mortality persists despite available interventions for pneumonia, </a:t>
            </a:r>
            <a:r>
              <a:rPr dirty="0" err="1"/>
              <a:t>diarrhoea</a:t>
            </a:r>
            <a:r>
              <a:rPr dirty="0"/>
              <a:t>, and newborn care.</a:t>
            </a:r>
          </a:p>
        </p:txBody>
      </p:sp>
      <p:pic>
        <p:nvPicPr>
          <p:cNvPr id="2097159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7178270" y="52789"/>
            <a:ext cx="1965729" cy="1586698"/>
          </a:xfrm>
          <a:prstGeom prst="rect"/>
        </p:spPr>
      </p:pic>
    </p:spTree>
  </p:cSld>
  <p:clrMapOvr>
    <a:masterClrMapping/>
  </p:clrMapOvr>
  <p:transition>
    <p:wedge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Objectives</a:t>
            </a:r>
          </a:p>
        </p:txBody>
      </p:sp>
      <p:sp>
        <p:nvSpPr>
          <p:cNvPr id="104859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/>
              <a:t>1. Determine availability of resources for child health services.</a:t>
            </a:r>
          </a:p>
          <a:p>
            <a:r>
              <a:rPr dirty="0"/>
              <a:t>2. Assess access and continuity of care for pneumonia, </a:t>
            </a:r>
            <a:r>
              <a:rPr dirty="0" err="1"/>
              <a:t>diarrhoea</a:t>
            </a:r>
            <a:r>
              <a:rPr dirty="0"/>
              <a:t>, and </a:t>
            </a:r>
            <a:r>
              <a:rPr dirty="0" lang="en-US" smtClean="0"/>
              <a:t>low birth weight management</a:t>
            </a:r>
            <a:r>
              <a:rPr dirty="0" smtClean="0"/>
              <a:t>.</a:t>
            </a:r>
            <a:endParaRPr dirty="0"/>
          </a:p>
          <a:p>
            <a:r>
              <a:rPr dirty="0"/>
              <a:t>3. Evaluate quality of care through staff competence and observation scores.</a:t>
            </a:r>
          </a:p>
        </p:txBody>
      </p:sp>
      <p:pic>
        <p:nvPicPr>
          <p:cNvPr id="2097160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179916" y="52789"/>
            <a:ext cx="1965729" cy="1586698"/>
          </a:xfrm>
          <a:prstGeom prst="rect"/>
        </p:spPr>
      </p:pic>
    </p:spTree>
  </p:cSld>
  <p:clrMapOvr>
    <a:masterClrMapping/>
  </p:clrMapOvr>
  <p:transition>
    <p:wedge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Methodology</a:t>
            </a:r>
          </a:p>
        </p:txBody>
      </p:sp>
      <p:sp>
        <p:nvSpPr>
          <p:cNvPr id="104860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>
              <a:buNone/>
            </a:pPr>
            <a:r>
              <a:t>• Interventional desk review of 3 months’ data from registers and reports.</a:t>
            </a:r>
          </a:p>
          <a:p>
            <a:pPr>
              <a:buNone/>
            </a:pPr>
            <a:r>
              <a:t>• Focused on pneumonia, diarrhoea, and kangaroo care cases.</a:t>
            </a:r>
          </a:p>
          <a:p>
            <a:pPr>
              <a:buNone/>
            </a:pPr>
            <a:r>
              <a:t>• Reviewed staff training, equipment, and education sessions.</a:t>
            </a:r>
          </a:p>
          <a:p>
            <a:pPr>
              <a:buNone/>
            </a:pPr>
            <a:r>
              <a:t>• Observed and scored staff as they assessed sick children.</a:t>
            </a:r>
          </a:p>
          <a:p>
            <a:pPr>
              <a:buNone/>
            </a:pPr>
            <a:r>
              <a:t>• Conducted on-site mentorship to address identified gaps.</a:t>
            </a:r>
          </a:p>
        </p:txBody>
      </p:sp>
      <p:pic>
        <p:nvPicPr>
          <p:cNvPr id="2097161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400417" y="52789"/>
            <a:ext cx="1965729" cy="1586698"/>
          </a:xfrm>
          <a:prstGeom prst="rect"/>
        </p:spPr>
      </p:pic>
    </p:spTree>
  </p:cSld>
  <p:clrMapOvr>
    <a:masterClrMapping/>
  </p:clrMapOvr>
  <p:transition>
    <p:wedge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t>Findings – Staff Training </a:t>
            </a:r>
            <a:r>
              <a:t>Coverage</a:t>
            </a:r>
            <a:endParaRPr altLang="en-US" lang="zh-CN"/>
          </a:p>
        </p:txBody>
      </p:sp>
      <p:graphicFrame>
        <p:nvGraphicFramePr>
          <p:cNvPr id="4194304" name="Chart 2"/>
          <p:cNvGraphicFramePr>
            <a:graphicFrameLocks noGrp="1"/>
          </p:cNvGraphicFramePr>
          <p:nvPr/>
        </p:nvGraphicFramePr>
        <p:xfrm>
          <a:off x="914400" y="1371600"/>
          <a:ext cx="64008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pic>
        <p:nvPicPr>
          <p:cNvPr id="2097162" name=""/>
          <p:cNvPicPr>
            <a:picLocks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 rot="0">
            <a:off x="6465270" y="5127533"/>
            <a:ext cx="1965729" cy="1586698"/>
          </a:xfrm>
          <a:prstGeom prst="rect"/>
        </p:spPr>
      </p:pic>
    </p:spTree>
  </p:cSld>
  <p:clrMapOvr>
    <a:masterClrMapping/>
  </p:clrMapOvr>
  <p:transition>
    <p:wipe dir="d"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/>
              <a:t>Findings – Service Delivery</a:t>
            </a:r>
          </a:p>
        </p:txBody>
      </p:sp>
      <p:sp>
        <p:nvSpPr>
          <p:cNvPr id="104860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None/>
            </a:pPr>
            <a:r>
              <a:rPr dirty="0"/>
              <a:t>• Pneumonia management: 59/62 (95%) cases managed – none at Level 2 facilities.</a:t>
            </a:r>
          </a:p>
          <a:p>
            <a:r>
              <a:rPr dirty="0" smtClean="0"/>
              <a:t> </a:t>
            </a:r>
            <a:r>
              <a:rPr dirty="0" err="1"/>
              <a:t>Diarrhoea</a:t>
            </a:r>
            <a:r>
              <a:rPr dirty="0"/>
              <a:t> management: 243/294 (87%) cases managed; lowest (41%) at Level 2.</a:t>
            </a:r>
          </a:p>
          <a:p>
            <a:r>
              <a:rPr dirty="0" smtClean="0"/>
              <a:t> </a:t>
            </a:r>
            <a:r>
              <a:rPr dirty="0"/>
              <a:t>Rehydration equipment available in only 2 facilities.</a:t>
            </a:r>
          </a:p>
          <a:p>
            <a:r>
              <a:rPr dirty="0" smtClean="0"/>
              <a:t> </a:t>
            </a:r>
            <a:r>
              <a:rPr dirty="0"/>
              <a:t>Observation scores lowest in Level 2 facilities (70%).</a:t>
            </a:r>
          </a:p>
        </p:txBody>
      </p:sp>
      <p:pic>
        <p:nvPicPr>
          <p:cNvPr id="2097163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721071" y="5332814"/>
            <a:ext cx="1965729" cy="1586698"/>
          </a:xfrm>
          <a:prstGeom prst="rect"/>
        </p:spPr>
      </p:pic>
    </p:spTree>
  </p:cSld>
  <p:clrMapOvr>
    <a:masterClrMapping/>
  </p:clrMapOvr>
  <p:transition>
    <p:wipe dir="d"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t>Findings – Service Delivery Coverage</a:t>
            </a:r>
          </a:p>
        </p:txBody>
      </p:sp>
      <p:graphicFrame>
        <p:nvGraphicFramePr>
          <p:cNvPr id="4194305" name="Chart 2"/>
          <p:cNvGraphicFramePr>
            <a:graphicFrameLocks noGrp="1"/>
          </p:cNvGraphicFramePr>
          <p:nvPr/>
        </p:nvGraphicFramePr>
        <p:xfrm>
          <a:off x="914400" y="1371600"/>
          <a:ext cx="64008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pic>
        <p:nvPicPr>
          <p:cNvPr id="2097164" name=""/>
          <p:cNvPicPr>
            <a:picLocks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 rot="0">
            <a:off x="6465270" y="5127533"/>
            <a:ext cx="1965729" cy="1586698"/>
          </a:xfrm>
          <a:prstGeom prst="rect"/>
        </p:spPr>
      </p:pic>
    </p:spTree>
  </p:cSld>
  <p:clrMapOvr>
    <a:masterClrMapping/>
  </p:clrMapOvr>
  <p:transition>
    <p:wipe dir="d"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/>
              <a:t>Findings – Newborn Care</a:t>
            </a:r>
          </a:p>
        </p:txBody>
      </p:sp>
      <p:sp>
        <p:nvSpPr>
          <p:cNvPr id="104861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None/>
            </a:pPr>
            <a:r>
              <a:rPr dirty="0"/>
              <a:t>• All low birth weight babies (6/6) at Level 4 facility received Kangaroo Care.</a:t>
            </a:r>
          </a:p>
          <a:p>
            <a:r>
              <a:rPr dirty="0" smtClean="0"/>
              <a:t> </a:t>
            </a:r>
            <a:r>
              <a:rPr dirty="0"/>
              <a:t>No Continuous Medical Education (CME) sessions in the past 6 months.</a:t>
            </a:r>
          </a:p>
          <a:p>
            <a:pPr>
              <a:buNone/>
            </a:pPr>
            <a:r>
              <a:rPr dirty="0"/>
              <a:t>• Mentorship and refresher training absent at lower levels.</a:t>
            </a:r>
          </a:p>
        </p:txBody>
      </p:sp>
      <p:pic>
        <p:nvPicPr>
          <p:cNvPr id="2097165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465270" y="5127533"/>
            <a:ext cx="1965729" cy="1586698"/>
          </a:xfrm>
          <a:prstGeom prst="rect"/>
        </p:spPr>
      </p:pic>
    </p:spTree>
  </p:cSld>
  <p:clrMapOvr>
    <a:masterClrMapping/>
  </p:clrMapOvr>
  <p:transition>
    <p:wipe dir="d"/>
  </p:transition>
  <p:timing/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Status of Select Child Health Services in Public Health Facilities Teso South Sub County, Busia – March 2025</dc:title>
  <dc:creator>Infinix X669</dc:creator>
  <cp:lastModifiedBy>User</cp:lastModifiedBy>
  <dcterms:created xsi:type="dcterms:W3CDTF">2013-01-26T15:14:16Z</dcterms:created>
  <dcterms:modified xsi:type="dcterms:W3CDTF">2025-10-14T10:41:18Z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c0cac052700a4ba795576af1b1baca76</vt:lpwstr>
  </property>
</Properties>
</file>